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82"/>
    <p:restoredTop sz="94555"/>
  </p:normalViewPr>
  <p:slideViewPr>
    <p:cSldViewPr snapToGrid="0" snapToObjects="1">
      <p:cViewPr varScale="1">
        <p:scale>
          <a:sx n="62" d="100"/>
          <a:sy n="62" d="100"/>
        </p:scale>
        <p:origin x="1000" y="216"/>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089094" y="3226831"/>
            <a:ext cx="7210308"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7</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14th October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13721" y="1309202"/>
            <a:ext cx="199093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bleak</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0878" y="4365194"/>
            <a:ext cx="6295777"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a situation is bleak, it is bad, and seems unlikely to improve.</a:t>
            </a:r>
          </a:p>
        </p:txBody>
      </p:sp>
      <p:sp>
        <p:nvSpPr>
          <p:cNvPr id="155" name="The was a tear in Freddie’s new school jumper."/>
          <p:cNvSpPr txBox="1"/>
          <p:nvPr/>
        </p:nvSpPr>
        <p:spPr>
          <a:xfrm>
            <a:off x="0" y="635855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Balakrishnan described the </a:t>
            </a:r>
            <a:r>
              <a:rPr lang="en-GB" b="1" dirty="0"/>
              <a:t>bleak</a:t>
            </a:r>
            <a:r>
              <a:rPr lang="en-GB" dirty="0"/>
              <a:t> landscape in the novel.</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bleak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838022619"/>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grim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hospitable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week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looks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desolate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seek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hopelessly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528E1A36-49B8-B71F-D1F3-EB5482E47744}"/>
              </a:ext>
            </a:extLst>
          </p:cNvPr>
          <p:cNvPicPr>
            <a:picLocks noChangeAspect="1"/>
          </p:cNvPicPr>
          <p:nvPr/>
        </p:nvPicPr>
        <p:blipFill>
          <a:blip r:embed="rId4"/>
          <a:stretch>
            <a:fillRect/>
          </a:stretch>
        </p:blipFill>
        <p:spPr>
          <a:xfrm>
            <a:off x="7995568" y="2104539"/>
            <a:ext cx="4330561" cy="4330561"/>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4836458" y="1304757"/>
            <a:ext cx="460703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breathtaking</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292959" y="4094859"/>
            <a:ext cx="8076099"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say that something is breathtaking, you are emphasising that it is extremely beautiful or amazing.</a:t>
            </a:r>
          </a:p>
        </p:txBody>
      </p:sp>
      <p:sp>
        <p:nvSpPr>
          <p:cNvPr id="155" name="The was a tear in Freddie’s new school jumper."/>
          <p:cNvSpPr txBox="1"/>
          <p:nvPr/>
        </p:nvSpPr>
        <p:spPr>
          <a:xfrm>
            <a:off x="0" y="635757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were shown </a:t>
            </a:r>
            <a:r>
              <a:rPr lang="en-GB" b="1" dirty="0"/>
              <a:t>breathtaking</a:t>
            </a:r>
            <a:r>
              <a:rPr lang="en-GB" dirty="0"/>
              <a:t> photos of space.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breath-tak-ing</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675766341"/>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amazing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absolutely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exciting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3BA87DDB-3D60-5C3E-EC01-B128C751B9D3}"/>
              </a:ext>
            </a:extLst>
          </p:cNvPr>
          <p:cNvPicPr>
            <a:picLocks noChangeAspect="1"/>
          </p:cNvPicPr>
          <p:nvPr/>
        </p:nvPicPr>
        <p:blipFill>
          <a:blip r:embed="rId4"/>
          <a:stretch>
            <a:fillRect/>
          </a:stretch>
        </p:blipFill>
        <p:spPr>
          <a:xfrm>
            <a:off x="8937655" y="2922375"/>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88524" y="1309202"/>
            <a:ext cx="324127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obsolete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87477" y="4253562"/>
            <a:ext cx="748075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obsolete is no longer needed because something better has been invented.</a:t>
            </a:r>
          </a:p>
        </p:txBody>
      </p:sp>
      <p:sp>
        <p:nvSpPr>
          <p:cNvPr id="155" name="The was a tear in Freddie’s new school jumper."/>
          <p:cNvSpPr txBox="1"/>
          <p:nvPr/>
        </p:nvSpPr>
        <p:spPr>
          <a:xfrm>
            <a:off x="0" y="663820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Typewriters have become </a:t>
            </a:r>
            <a:r>
              <a:rPr lang="en-GB" b="1" dirty="0"/>
              <a:t>obsolete</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ob-sol-ete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21786645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out-of-date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current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largely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modern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practically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4" name="Picture 3">
            <a:extLst>
              <a:ext uri="{FF2B5EF4-FFF2-40B4-BE49-F238E27FC236}">
                <a16:creationId xmlns:a16="http://schemas.microsoft.com/office/drawing/2014/main" id="{EB20BB41-EB23-223C-0DF7-A987385C8DBA}"/>
              </a:ext>
            </a:extLst>
          </p:cNvPr>
          <p:cNvPicPr>
            <a:picLocks noChangeAspect="1"/>
          </p:cNvPicPr>
          <p:nvPr/>
        </p:nvPicPr>
        <p:blipFill>
          <a:blip r:embed="rId4"/>
          <a:stretch>
            <a:fillRect/>
          </a:stretch>
        </p:blipFill>
        <p:spPr>
          <a:xfrm>
            <a:off x="8711712" y="2838765"/>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24749" y="1309202"/>
            <a:ext cx="21688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polite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95353" y="3862391"/>
            <a:ext cx="6963282"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Someone who is polite has good manners and behaves in a way that is socially correct and not rude to other people.</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Dobson asked the class to be </a:t>
            </a:r>
            <a:r>
              <a:rPr lang="en-GB" b="1" dirty="0"/>
              <a:t>polite</a:t>
            </a:r>
            <a:r>
              <a:rPr lang="en-GB" dirty="0"/>
              <a:t> to their visitor.</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po-lite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93686176"/>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friendly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inconsiderate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semi-</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remain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courteous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rude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extremely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6716C9C2-D00B-7F9A-FE9C-8FCC9FBD70D6}"/>
              </a:ext>
            </a:extLst>
          </p:cNvPr>
          <p:cNvPicPr>
            <a:picLocks noChangeAspect="1"/>
          </p:cNvPicPr>
          <p:nvPr/>
        </p:nvPicPr>
        <p:blipFill>
          <a:blip r:embed="rId4"/>
          <a:stretch>
            <a:fillRect/>
          </a:stretch>
        </p:blipFill>
        <p:spPr>
          <a:xfrm>
            <a:off x="8711712" y="2838765"/>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64313" y="1339979"/>
            <a:ext cx="2463816"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scatter</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9311" y="3944547"/>
            <a:ext cx="5813089"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scatter things over an area, you throw or drop them so that they spread all over the area.</a:t>
            </a:r>
          </a:p>
        </p:txBody>
      </p:sp>
      <p:sp>
        <p:nvSpPr>
          <p:cNvPr id="155" name="The was a tear in Freddie’s new school jumper."/>
          <p:cNvSpPr txBox="1"/>
          <p:nvPr/>
        </p:nvSpPr>
        <p:spPr>
          <a:xfrm>
            <a:off x="0" y="651672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Benji </a:t>
            </a:r>
            <a:r>
              <a:rPr lang="en-GB" sz="4000" b="1" dirty="0">
                <a:latin typeface="Gill Sans MT" panose="020B0502020104020203" pitchFamily="34" charset="77"/>
              </a:rPr>
              <a:t>scattered</a:t>
            </a:r>
            <a:r>
              <a:rPr lang="en-GB" sz="4000" dirty="0">
                <a:latin typeface="Gill Sans MT" panose="020B0502020104020203" pitchFamily="34" charset="77"/>
              </a:rPr>
              <a:t> seeds onto the soil.</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scat-ter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5830383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spread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collect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sprinkle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clatter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aimlessly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27A026B1-78F8-A04B-4542-6F7E757C3A20}"/>
              </a:ext>
            </a:extLst>
          </p:cNvPr>
          <p:cNvPicPr>
            <a:picLocks noChangeAspect="1"/>
          </p:cNvPicPr>
          <p:nvPr/>
        </p:nvPicPr>
        <p:blipFill>
          <a:blip r:embed="rId4"/>
          <a:stretch>
            <a:fillRect/>
          </a:stretch>
        </p:blipFill>
        <p:spPr>
          <a:xfrm>
            <a:off x="7987570" y="2657235"/>
            <a:ext cx="3662278" cy="3662278"/>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577664806"/>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discuss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lower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applause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meadow</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275553793"/>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bleak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polite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breathtaking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scatter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36452487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discuss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applause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lower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honest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meadow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375379329"/>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Applause is the noise made by a group of people clapping their hands to show approval.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A meadow is a field which has grass and flowers growing in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describe someone as honest, you mean that they always tell the truth, and do not try to deceive people or break the law.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people discuss something, they talk about it, often in order to reach a decision.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lower something, you make it less in amount, degree, value, or quality.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836CE9F3-300E-8B0E-599C-2CC37570FFE0}"/>
              </a:ext>
            </a:extLst>
          </p:cNvPr>
          <p:cNvPicPr>
            <a:picLocks noChangeAspect="1"/>
          </p:cNvPicPr>
          <p:nvPr/>
        </p:nvPicPr>
        <p:blipFill>
          <a:blip r:embed="rId5"/>
          <a:stretch>
            <a:fillRect/>
          </a:stretch>
        </p:blipFill>
        <p:spPr>
          <a:xfrm>
            <a:off x="11213209" y="6734896"/>
            <a:ext cx="739017" cy="739017"/>
          </a:xfrm>
          <a:prstGeom prst="rect">
            <a:avLst/>
          </a:prstGeom>
        </p:spPr>
      </p:pic>
      <p:pic>
        <p:nvPicPr>
          <p:cNvPr id="3" name="Picture 2">
            <a:extLst>
              <a:ext uri="{FF2B5EF4-FFF2-40B4-BE49-F238E27FC236}">
                <a16:creationId xmlns:a16="http://schemas.microsoft.com/office/drawing/2014/main" id="{745E82D7-8694-726C-3366-52C259B22968}"/>
              </a:ext>
            </a:extLst>
          </p:cNvPr>
          <p:cNvPicPr>
            <a:picLocks noChangeAspect="1"/>
          </p:cNvPicPr>
          <p:nvPr/>
        </p:nvPicPr>
        <p:blipFill>
          <a:blip r:embed="rId6"/>
          <a:stretch>
            <a:fillRect/>
          </a:stretch>
        </p:blipFill>
        <p:spPr>
          <a:xfrm>
            <a:off x="11218152" y="2874369"/>
            <a:ext cx="729129" cy="729129"/>
          </a:xfrm>
          <a:prstGeom prst="rect">
            <a:avLst/>
          </a:prstGeom>
        </p:spPr>
      </p:pic>
      <p:pic>
        <p:nvPicPr>
          <p:cNvPr id="5" name="Picture 4">
            <a:extLst>
              <a:ext uri="{FF2B5EF4-FFF2-40B4-BE49-F238E27FC236}">
                <a16:creationId xmlns:a16="http://schemas.microsoft.com/office/drawing/2014/main" id="{D470F46D-E197-FF44-DA53-0267018F1F5F}"/>
              </a:ext>
            </a:extLst>
          </p:cNvPr>
          <p:cNvPicPr>
            <a:picLocks noChangeAspect="1"/>
          </p:cNvPicPr>
          <p:nvPr/>
        </p:nvPicPr>
        <p:blipFill>
          <a:blip r:embed="rId7"/>
          <a:stretch>
            <a:fillRect/>
          </a:stretch>
        </p:blipFill>
        <p:spPr>
          <a:xfrm>
            <a:off x="11208264" y="7944541"/>
            <a:ext cx="739017" cy="739017"/>
          </a:xfrm>
          <a:prstGeom prst="rect">
            <a:avLst/>
          </a:prstGeom>
        </p:spPr>
      </p:pic>
      <p:pic>
        <p:nvPicPr>
          <p:cNvPr id="6" name="Picture 5">
            <a:extLst>
              <a:ext uri="{FF2B5EF4-FFF2-40B4-BE49-F238E27FC236}">
                <a16:creationId xmlns:a16="http://schemas.microsoft.com/office/drawing/2014/main" id="{2EBFD9F2-DA5B-28B8-BB0F-A7189F1DDE56}"/>
              </a:ext>
            </a:extLst>
          </p:cNvPr>
          <p:cNvPicPr>
            <a:picLocks noChangeAspect="1"/>
          </p:cNvPicPr>
          <p:nvPr/>
        </p:nvPicPr>
        <p:blipFill>
          <a:blip r:embed="rId8"/>
          <a:stretch>
            <a:fillRect/>
          </a:stretch>
        </p:blipFill>
        <p:spPr>
          <a:xfrm>
            <a:off x="11039620" y="5188747"/>
            <a:ext cx="1075521" cy="1075521"/>
          </a:xfrm>
          <a:prstGeom prst="rect">
            <a:avLst/>
          </a:prstGeom>
        </p:spPr>
      </p:pic>
      <p:pic>
        <p:nvPicPr>
          <p:cNvPr id="7" name="Picture 6">
            <a:extLst>
              <a:ext uri="{FF2B5EF4-FFF2-40B4-BE49-F238E27FC236}">
                <a16:creationId xmlns:a16="http://schemas.microsoft.com/office/drawing/2014/main" id="{1A06FAD2-6D72-3C86-BB56-ED57C5D6A164}"/>
              </a:ext>
            </a:extLst>
          </p:cNvPr>
          <p:cNvPicPr>
            <a:picLocks noChangeAspect="1"/>
          </p:cNvPicPr>
          <p:nvPr/>
        </p:nvPicPr>
        <p:blipFill>
          <a:blip r:embed="rId9"/>
          <a:stretch>
            <a:fillRect/>
          </a:stretch>
        </p:blipFill>
        <p:spPr>
          <a:xfrm>
            <a:off x="11057682" y="3942211"/>
            <a:ext cx="812800" cy="812800"/>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40630173"/>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bleak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breathtaking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obsolete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polite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scatter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312241935"/>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say that something is breathtaking, you are emphasizing that it is extremely beautiful or amazing.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a situation is bleak, it is bad, and seems unlikely to improve.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scatter things over an area, you throw or drop them so that they spread all over the area.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Something that is obsolete is no longer needed because something better has been invented.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Someone who is polite has good manners and behaves in a way that is socially correct and not rude to other people.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2BEA645B-1CCE-A649-DBD5-08B36AB33A85}"/>
              </a:ext>
            </a:extLst>
          </p:cNvPr>
          <p:cNvPicPr>
            <a:picLocks noChangeAspect="1"/>
          </p:cNvPicPr>
          <p:nvPr/>
        </p:nvPicPr>
        <p:blipFill>
          <a:blip r:embed="rId5"/>
          <a:stretch>
            <a:fillRect/>
          </a:stretch>
        </p:blipFill>
        <p:spPr>
          <a:xfrm>
            <a:off x="10946351" y="4035512"/>
            <a:ext cx="783041" cy="783041"/>
          </a:xfrm>
          <a:prstGeom prst="rect">
            <a:avLst/>
          </a:prstGeom>
        </p:spPr>
      </p:pic>
      <p:pic>
        <p:nvPicPr>
          <p:cNvPr id="3" name="Picture 2">
            <a:extLst>
              <a:ext uri="{FF2B5EF4-FFF2-40B4-BE49-F238E27FC236}">
                <a16:creationId xmlns:a16="http://schemas.microsoft.com/office/drawing/2014/main" id="{69EF64B8-FDC9-B1F4-2EA3-27B776014CD6}"/>
              </a:ext>
            </a:extLst>
          </p:cNvPr>
          <p:cNvPicPr>
            <a:picLocks noChangeAspect="1"/>
          </p:cNvPicPr>
          <p:nvPr/>
        </p:nvPicPr>
        <p:blipFill>
          <a:blip r:embed="rId6"/>
          <a:stretch>
            <a:fillRect/>
          </a:stretch>
        </p:blipFill>
        <p:spPr>
          <a:xfrm>
            <a:off x="10893835" y="2844717"/>
            <a:ext cx="783041" cy="783041"/>
          </a:xfrm>
          <a:prstGeom prst="rect">
            <a:avLst/>
          </a:prstGeom>
        </p:spPr>
      </p:pic>
      <p:pic>
        <p:nvPicPr>
          <p:cNvPr id="5" name="Picture 4">
            <a:extLst>
              <a:ext uri="{FF2B5EF4-FFF2-40B4-BE49-F238E27FC236}">
                <a16:creationId xmlns:a16="http://schemas.microsoft.com/office/drawing/2014/main" id="{B8CAE4F1-0281-E858-9603-519F843B8B6D}"/>
              </a:ext>
            </a:extLst>
          </p:cNvPr>
          <p:cNvPicPr>
            <a:picLocks noChangeAspect="1"/>
          </p:cNvPicPr>
          <p:nvPr/>
        </p:nvPicPr>
        <p:blipFill>
          <a:blip r:embed="rId7"/>
          <a:stretch>
            <a:fillRect/>
          </a:stretch>
        </p:blipFill>
        <p:spPr>
          <a:xfrm>
            <a:off x="11002761" y="6568950"/>
            <a:ext cx="783041" cy="783041"/>
          </a:xfrm>
          <a:prstGeom prst="rect">
            <a:avLst/>
          </a:prstGeom>
        </p:spPr>
      </p:pic>
      <p:pic>
        <p:nvPicPr>
          <p:cNvPr id="6" name="Picture 5">
            <a:extLst>
              <a:ext uri="{FF2B5EF4-FFF2-40B4-BE49-F238E27FC236}">
                <a16:creationId xmlns:a16="http://schemas.microsoft.com/office/drawing/2014/main" id="{B334F848-8909-1B78-B43D-3E4111AC9B58}"/>
              </a:ext>
            </a:extLst>
          </p:cNvPr>
          <p:cNvPicPr>
            <a:picLocks noChangeAspect="1"/>
          </p:cNvPicPr>
          <p:nvPr/>
        </p:nvPicPr>
        <p:blipFill>
          <a:blip r:embed="rId8"/>
          <a:stretch>
            <a:fillRect/>
          </a:stretch>
        </p:blipFill>
        <p:spPr>
          <a:xfrm>
            <a:off x="10963998" y="7839375"/>
            <a:ext cx="821804" cy="821804"/>
          </a:xfrm>
          <a:prstGeom prst="rect">
            <a:avLst/>
          </a:prstGeom>
        </p:spPr>
      </p:pic>
      <p:pic>
        <p:nvPicPr>
          <p:cNvPr id="7" name="Picture 6">
            <a:extLst>
              <a:ext uri="{FF2B5EF4-FFF2-40B4-BE49-F238E27FC236}">
                <a16:creationId xmlns:a16="http://schemas.microsoft.com/office/drawing/2014/main" id="{C43641FF-07EA-77DA-C0CD-30F8A182951B}"/>
              </a:ext>
            </a:extLst>
          </p:cNvPr>
          <p:cNvPicPr>
            <a:picLocks noChangeAspect="1"/>
          </p:cNvPicPr>
          <p:nvPr/>
        </p:nvPicPr>
        <p:blipFill>
          <a:blip r:embed="rId9"/>
          <a:stretch>
            <a:fillRect/>
          </a:stretch>
        </p:blipFill>
        <p:spPr>
          <a:xfrm>
            <a:off x="10842910" y="5226307"/>
            <a:ext cx="942892" cy="942892"/>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471780" y="3993661"/>
            <a:ext cx="265457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applause</a:t>
            </a:r>
            <a:endParaRPr dirty="0">
              <a:latin typeface="Gill Sans MT" panose="020B0502020104020203" pitchFamily="34" charset="77"/>
            </a:endParaRPr>
          </a:p>
        </p:txBody>
      </p:sp>
      <p:sp>
        <p:nvSpPr>
          <p:cNvPr id="135" name="spare"/>
          <p:cNvSpPr txBox="1"/>
          <p:nvPr/>
        </p:nvSpPr>
        <p:spPr>
          <a:xfrm>
            <a:off x="2995927" y="4824209"/>
            <a:ext cx="176490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lower</a:t>
            </a:r>
            <a:endParaRPr b="1" dirty="0">
              <a:latin typeface="Gill Sans MT" panose="020B0502020104020203" pitchFamily="34" charset="77"/>
              <a:sym typeface="American Typewriter"/>
            </a:endParaRPr>
          </a:p>
        </p:txBody>
      </p:sp>
      <p:sp>
        <p:nvSpPr>
          <p:cNvPr id="136" name="chipped"/>
          <p:cNvSpPr txBox="1"/>
          <p:nvPr/>
        </p:nvSpPr>
        <p:spPr>
          <a:xfrm>
            <a:off x="2759518" y="5769060"/>
            <a:ext cx="207909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honest</a:t>
            </a:r>
            <a:endParaRPr dirty="0">
              <a:latin typeface="Gill Sans MT" panose="020B0502020104020203" pitchFamily="34" charset="77"/>
            </a:endParaRPr>
          </a:p>
        </p:txBody>
      </p:sp>
      <p:sp>
        <p:nvSpPr>
          <p:cNvPr id="137" name="lift"/>
          <p:cNvSpPr txBox="1"/>
          <p:nvPr/>
        </p:nvSpPr>
        <p:spPr>
          <a:xfrm>
            <a:off x="2491019" y="6639612"/>
            <a:ext cx="261610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meadow</a:t>
            </a:r>
            <a:endParaRPr dirty="0">
              <a:latin typeface="Gill Sans MT" panose="020B0502020104020203" pitchFamily="34" charset="77"/>
            </a:endParaRPr>
          </a:p>
        </p:txBody>
      </p:sp>
      <p:sp>
        <p:nvSpPr>
          <p:cNvPr id="138" name="mutter"/>
          <p:cNvSpPr txBox="1"/>
          <p:nvPr/>
        </p:nvSpPr>
        <p:spPr>
          <a:xfrm>
            <a:off x="7283764" y="3961911"/>
            <a:ext cx="386484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breathtaking</a:t>
            </a:r>
            <a:endParaRPr b="1" dirty="0">
              <a:latin typeface="Gill Sans MT" panose="020B0502020104020203" pitchFamily="34" charset="77"/>
              <a:sym typeface="American Typewriter"/>
            </a:endParaRPr>
          </a:p>
        </p:txBody>
      </p:sp>
      <p:sp>
        <p:nvSpPr>
          <p:cNvPr id="139" name="unveil"/>
          <p:cNvSpPr txBox="1"/>
          <p:nvPr/>
        </p:nvSpPr>
        <p:spPr>
          <a:xfrm>
            <a:off x="8311738" y="5755144"/>
            <a:ext cx="17841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polite</a:t>
            </a:r>
            <a:endParaRPr dirty="0">
              <a:latin typeface="Gill Sans MT" panose="020B0502020104020203" pitchFamily="34" charset="77"/>
              <a:sym typeface="American Typewriter"/>
            </a:endParaRPr>
          </a:p>
        </p:txBody>
      </p:sp>
      <p:sp>
        <p:nvSpPr>
          <p:cNvPr id="140" name="tolerate"/>
          <p:cNvSpPr txBox="1"/>
          <p:nvPr/>
        </p:nvSpPr>
        <p:spPr>
          <a:xfrm>
            <a:off x="8383419" y="3065958"/>
            <a:ext cx="166552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bleak</a:t>
            </a:r>
            <a:endParaRPr dirty="0">
              <a:latin typeface="Gill Sans MT" panose="020B0502020104020203" pitchFamily="34" charset="77"/>
            </a:endParaRPr>
          </a:p>
        </p:txBody>
      </p:sp>
      <p:sp>
        <p:nvSpPr>
          <p:cNvPr id="141" name="fixation"/>
          <p:cNvSpPr txBox="1"/>
          <p:nvPr/>
        </p:nvSpPr>
        <p:spPr>
          <a:xfrm>
            <a:off x="7915349" y="4824210"/>
            <a:ext cx="260167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obsolete</a:t>
            </a:r>
            <a:endParaRPr dirty="0">
              <a:latin typeface="Gill Sans MT" panose="020B0502020104020203" pitchFamily="34" charset="77"/>
            </a:endParaRPr>
          </a:p>
        </p:txBody>
      </p:sp>
      <p:sp>
        <p:nvSpPr>
          <p:cNvPr id="142" name="rustle"/>
          <p:cNvSpPr txBox="1"/>
          <p:nvPr/>
        </p:nvSpPr>
        <p:spPr>
          <a:xfrm>
            <a:off x="8138166" y="6620562"/>
            <a:ext cx="215603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scatter</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461109" y="3094186"/>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discuss</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91816" y="392844"/>
            <a:ext cx="7304885"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discuss</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79837" y="5834065"/>
            <a:ext cx="10244333"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applause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D3B6C9FE-BA25-3C9F-B51B-D783807FCC8A}"/>
              </a:ext>
            </a:extLst>
          </p:cNvPr>
          <p:cNvPicPr>
            <a:picLocks noChangeAspect="1"/>
          </p:cNvPicPr>
          <p:nvPr/>
        </p:nvPicPr>
        <p:blipFill>
          <a:blip r:embed="rId4"/>
          <a:stretch>
            <a:fillRect/>
          </a:stretch>
        </p:blipFill>
        <p:spPr>
          <a:xfrm>
            <a:off x="8875059" y="602862"/>
            <a:ext cx="3251200" cy="3251200"/>
          </a:xfrm>
          <a:prstGeom prst="rect">
            <a:avLst/>
          </a:prstGeom>
        </p:spPr>
      </p:pic>
      <p:pic>
        <p:nvPicPr>
          <p:cNvPr id="4" name="Picture 3">
            <a:extLst>
              <a:ext uri="{FF2B5EF4-FFF2-40B4-BE49-F238E27FC236}">
                <a16:creationId xmlns:a16="http://schemas.microsoft.com/office/drawing/2014/main" id="{B00F8FE3-8F19-3A37-36EF-833DCBA5B578}"/>
              </a:ext>
            </a:extLst>
          </p:cNvPr>
          <p:cNvPicPr>
            <a:picLocks noChangeAspect="1"/>
          </p:cNvPicPr>
          <p:nvPr/>
        </p:nvPicPr>
        <p:blipFill>
          <a:blip r:embed="rId5"/>
          <a:stretch>
            <a:fillRect/>
          </a:stretch>
        </p:blipFill>
        <p:spPr>
          <a:xfrm>
            <a:off x="535910" y="5667923"/>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99119" y="309252"/>
            <a:ext cx="735137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lower</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276669" y="5055526"/>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honest</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67F16106-CC82-426B-B110-1FC9EBF58B2D}"/>
              </a:ext>
            </a:extLst>
          </p:cNvPr>
          <p:cNvPicPr>
            <a:picLocks noChangeAspect="1"/>
          </p:cNvPicPr>
          <p:nvPr/>
        </p:nvPicPr>
        <p:blipFill>
          <a:blip r:embed="rId4"/>
          <a:stretch>
            <a:fillRect/>
          </a:stretch>
        </p:blipFill>
        <p:spPr>
          <a:xfrm>
            <a:off x="9097351" y="538905"/>
            <a:ext cx="3251200" cy="3251200"/>
          </a:xfrm>
          <a:prstGeom prst="rect">
            <a:avLst/>
          </a:prstGeom>
        </p:spPr>
      </p:pic>
      <p:pic>
        <p:nvPicPr>
          <p:cNvPr id="4" name="Picture 3">
            <a:extLst>
              <a:ext uri="{FF2B5EF4-FFF2-40B4-BE49-F238E27FC236}">
                <a16:creationId xmlns:a16="http://schemas.microsoft.com/office/drawing/2014/main" id="{672EA982-89A4-A67D-44AD-8BC67555F3C2}"/>
              </a:ext>
            </a:extLst>
          </p:cNvPr>
          <p:cNvPicPr>
            <a:picLocks noChangeAspect="1"/>
          </p:cNvPicPr>
          <p:nvPr/>
        </p:nvPicPr>
        <p:blipFill>
          <a:blip r:embed="rId5"/>
          <a:stretch>
            <a:fillRect/>
          </a:stretch>
        </p:blipFill>
        <p:spPr>
          <a:xfrm>
            <a:off x="428440" y="5530507"/>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03070" y="903407"/>
            <a:ext cx="7463582"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meadow</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924128" y="5241393"/>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bleak</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EBD87E3E-49BB-0E16-C414-29AB45F7DFA2}"/>
              </a:ext>
            </a:extLst>
          </p:cNvPr>
          <p:cNvPicPr>
            <a:picLocks noChangeAspect="1"/>
          </p:cNvPicPr>
          <p:nvPr/>
        </p:nvPicPr>
        <p:blipFill>
          <a:blip r:embed="rId4"/>
          <a:stretch>
            <a:fillRect/>
          </a:stretch>
        </p:blipFill>
        <p:spPr>
          <a:xfrm>
            <a:off x="9265027" y="528447"/>
            <a:ext cx="3251200" cy="3251200"/>
          </a:xfrm>
          <a:prstGeom prst="rect">
            <a:avLst/>
          </a:prstGeom>
        </p:spPr>
      </p:pic>
      <p:pic>
        <p:nvPicPr>
          <p:cNvPr id="4" name="Picture 3">
            <a:extLst>
              <a:ext uri="{FF2B5EF4-FFF2-40B4-BE49-F238E27FC236}">
                <a16:creationId xmlns:a16="http://schemas.microsoft.com/office/drawing/2014/main" id="{1CB83868-55B4-A323-94E0-6E5EBA8B409B}"/>
              </a:ext>
            </a:extLst>
          </p:cNvPr>
          <p:cNvPicPr>
            <a:picLocks noChangeAspect="1"/>
          </p:cNvPicPr>
          <p:nvPr/>
        </p:nvPicPr>
        <p:blipFill>
          <a:blip r:embed="rId5"/>
          <a:stretch>
            <a:fillRect/>
          </a:stretch>
        </p:blipFill>
        <p:spPr>
          <a:xfrm>
            <a:off x="588486" y="5394842"/>
            <a:ext cx="3812686" cy="3812686"/>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21439" y="1389224"/>
            <a:ext cx="7506863" cy="18723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1500" dirty="0">
                <a:latin typeface="Gill Sans MT" panose="020B0502020104020203" pitchFamily="34" charset="77"/>
              </a:rPr>
              <a:t>breathtaking</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79356" y="5831541"/>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obsolete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EAEBADC7-B9EA-81CA-5F0A-7A09DDB5F895}"/>
              </a:ext>
            </a:extLst>
          </p:cNvPr>
          <p:cNvPicPr>
            <a:picLocks noChangeAspect="1"/>
          </p:cNvPicPr>
          <p:nvPr/>
        </p:nvPicPr>
        <p:blipFill>
          <a:blip r:embed="rId4"/>
          <a:stretch>
            <a:fillRect/>
          </a:stretch>
        </p:blipFill>
        <p:spPr>
          <a:xfrm>
            <a:off x="9657276" y="769884"/>
            <a:ext cx="2744230" cy="2744230"/>
          </a:xfrm>
          <a:prstGeom prst="rect">
            <a:avLst/>
          </a:prstGeom>
        </p:spPr>
      </p:pic>
      <p:pic>
        <p:nvPicPr>
          <p:cNvPr id="4" name="Picture 3">
            <a:extLst>
              <a:ext uri="{FF2B5EF4-FFF2-40B4-BE49-F238E27FC236}">
                <a16:creationId xmlns:a16="http://schemas.microsoft.com/office/drawing/2014/main" id="{16067F8E-C686-2CD8-4502-DA178997F951}"/>
              </a:ext>
            </a:extLst>
          </p:cNvPr>
          <p:cNvPicPr>
            <a:picLocks noChangeAspect="1"/>
          </p:cNvPicPr>
          <p:nvPr/>
        </p:nvPicPr>
        <p:blipFill>
          <a:blip r:embed="rId5"/>
          <a:stretch>
            <a:fillRect/>
          </a:stretch>
        </p:blipFill>
        <p:spPr>
          <a:xfrm>
            <a:off x="797505" y="572280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84452" y="74610"/>
            <a:ext cx="1199989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polite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66400" y="5179616"/>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scatter</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CF549CBA-6064-D22D-E40C-8CA7065C338D}"/>
              </a:ext>
            </a:extLst>
          </p:cNvPr>
          <p:cNvPicPr>
            <a:picLocks noChangeAspect="1"/>
          </p:cNvPicPr>
          <p:nvPr/>
        </p:nvPicPr>
        <p:blipFill>
          <a:blip r:embed="rId4"/>
          <a:stretch>
            <a:fillRect/>
          </a:stretch>
        </p:blipFill>
        <p:spPr>
          <a:xfrm>
            <a:off x="8897695" y="602862"/>
            <a:ext cx="3251200" cy="3251200"/>
          </a:xfrm>
          <a:prstGeom prst="rect">
            <a:avLst/>
          </a:prstGeom>
        </p:spPr>
      </p:pic>
      <p:pic>
        <p:nvPicPr>
          <p:cNvPr id="4" name="Picture 3">
            <a:extLst>
              <a:ext uri="{FF2B5EF4-FFF2-40B4-BE49-F238E27FC236}">
                <a16:creationId xmlns:a16="http://schemas.microsoft.com/office/drawing/2014/main" id="{848D7809-7430-305E-9A3D-1FED5D25A796}"/>
              </a:ext>
            </a:extLst>
          </p:cNvPr>
          <p:cNvPicPr>
            <a:picLocks noChangeAspect="1"/>
          </p:cNvPicPr>
          <p:nvPr/>
        </p:nvPicPr>
        <p:blipFill>
          <a:blip r:embed="rId5"/>
          <a:stretch>
            <a:fillRect/>
          </a:stretch>
        </p:blipFill>
        <p:spPr>
          <a:xfrm>
            <a:off x="349809" y="572431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4854" y="742893"/>
            <a:ext cx="7982956"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discuss</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09618" y="6183083"/>
            <a:ext cx="10244333"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applause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7AE460E-6EF3-D503-C673-F6BAAE25AFE3}"/>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FEE66845-C8DC-DD73-BBE5-DD02F4A2266C}"/>
              </a:ext>
            </a:extLst>
          </p:cNvPr>
          <p:cNvPicPr>
            <a:picLocks noChangeAspect="1"/>
          </p:cNvPicPr>
          <p:nvPr/>
        </p:nvPicPr>
        <p:blipFill>
          <a:blip r:embed="rId5"/>
          <a:stretch>
            <a:fillRect/>
          </a:stretch>
        </p:blipFill>
        <p:spPr>
          <a:xfrm>
            <a:off x="450849"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19900" y="623910"/>
            <a:ext cx="6612388"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lower</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40438" y="5462765"/>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honest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C2404570-3882-5AC2-E61E-3849B5BC3197}"/>
              </a:ext>
            </a:extLst>
          </p:cNvPr>
          <p:cNvPicPr>
            <a:picLocks noChangeAspect="1"/>
          </p:cNvPicPr>
          <p:nvPr/>
        </p:nvPicPr>
        <p:blipFill>
          <a:blip r:embed="rId4"/>
          <a:stretch>
            <a:fillRect/>
          </a:stretch>
        </p:blipFill>
        <p:spPr>
          <a:xfrm>
            <a:off x="8926010" y="623910"/>
            <a:ext cx="3251200" cy="3251200"/>
          </a:xfrm>
          <a:prstGeom prst="rect">
            <a:avLst/>
          </a:prstGeom>
        </p:spPr>
      </p:pic>
      <p:pic>
        <p:nvPicPr>
          <p:cNvPr id="4" name="Picture 3">
            <a:extLst>
              <a:ext uri="{FF2B5EF4-FFF2-40B4-BE49-F238E27FC236}">
                <a16:creationId xmlns:a16="http://schemas.microsoft.com/office/drawing/2014/main" id="{076293D8-8A1F-35DF-A4B1-A1310834E6D0}"/>
              </a:ext>
            </a:extLst>
          </p:cNvPr>
          <p:cNvPicPr>
            <a:picLocks noChangeAspect="1"/>
          </p:cNvPicPr>
          <p:nvPr/>
        </p:nvPicPr>
        <p:blipFill>
          <a:blip r:embed="rId5"/>
          <a:stretch>
            <a:fillRect/>
          </a:stretch>
        </p:blipFill>
        <p:spPr>
          <a:xfrm>
            <a:off x="604166" y="5530507"/>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66446" y="1212252"/>
            <a:ext cx="7037183"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meadow</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63386" y="5757802"/>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bleak</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B0082DC-29AE-ABA3-CF36-E19BD96BFFC1}"/>
              </a:ext>
            </a:extLst>
          </p:cNvPr>
          <p:cNvPicPr>
            <a:picLocks noChangeAspect="1"/>
          </p:cNvPicPr>
          <p:nvPr/>
        </p:nvPicPr>
        <p:blipFill>
          <a:blip r:embed="rId4"/>
          <a:stretch>
            <a:fillRect/>
          </a:stretch>
        </p:blipFill>
        <p:spPr>
          <a:xfrm>
            <a:off x="9152521" y="602862"/>
            <a:ext cx="3251200" cy="3251200"/>
          </a:xfrm>
          <a:prstGeom prst="rect">
            <a:avLst/>
          </a:prstGeom>
        </p:spPr>
      </p:pic>
      <p:pic>
        <p:nvPicPr>
          <p:cNvPr id="4" name="Picture 3">
            <a:extLst>
              <a:ext uri="{FF2B5EF4-FFF2-40B4-BE49-F238E27FC236}">
                <a16:creationId xmlns:a16="http://schemas.microsoft.com/office/drawing/2014/main" id="{3EEAC646-18FE-67C7-6DAC-F12806FF9ABD}"/>
              </a:ext>
            </a:extLst>
          </p:cNvPr>
          <p:cNvPicPr>
            <a:picLocks noChangeAspect="1"/>
          </p:cNvPicPr>
          <p:nvPr/>
        </p:nvPicPr>
        <p:blipFill>
          <a:blip r:embed="rId5"/>
          <a:stretch>
            <a:fillRect/>
          </a:stretch>
        </p:blipFill>
        <p:spPr>
          <a:xfrm>
            <a:off x="955157" y="5635365"/>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498750" y="2274766"/>
            <a:ext cx="212397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discuss	</a:t>
            </a:r>
            <a:endParaRPr b="1" dirty="0">
              <a:latin typeface="Gill Sans MT" panose="020B0502020104020203" pitchFamily="34" charset="77"/>
              <a:sym typeface="American Typewriter"/>
            </a:endParaRPr>
          </a:p>
        </p:txBody>
      </p:sp>
      <p:sp>
        <p:nvSpPr>
          <p:cNvPr id="134" name="office"/>
          <p:cNvSpPr txBox="1"/>
          <p:nvPr/>
        </p:nvSpPr>
        <p:spPr>
          <a:xfrm>
            <a:off x="5233487" y="3183419"/>
            <a:ext cx="265457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applause</a:t>
            </a:r>
            <a:endParaRPr dirty="0">
              <a:latin typeface="Gill Sans MT" panose="020B0502020104020203" pitchFamily="34" charset="77"/>
            </a:endParaRPr>
          </a:p>
        </p:txBody>
      </p:sp>
      <p:sp>
        <p:nvSpPr>
          <p:cNvPr id="135" name="spare"/>
          <p:cNvSpPr txBox="1"/>
          <p:nvPr/>
        </p:nvSpPr>
        <p:spPr>
          <a:xfrm>
            <a:off x="5678308" y="4033018"/>
            <a:ext cx="176490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lower</a:t>
            </a:r>
            <a:endParaRPr b="1" dirty="0">
              <a:latin typeface="Gill Sans MT" panose="020B0502020104020203" pitchFamily="34" charset="77"/>
              <a:sym typeface="American Typewriter"/>
            </a:endParaRPr>
          </a:p>
        </p:txBody>
      </p:sp>
      <p:sp>
        <p:nvSpPr>
          <p:cNvPr id="136" name="chipped"/>
          <p:cNvSpPr txBox="1"/>
          <p:nvPr/>
        </p:nvSpPr>
        <p:spPr>
          <a:xfrm>
            <a:off x="5521224" y="4958818"/>
            <a:ext cx="207909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honest</a:t>
            </a:r>
            <a:endParaRPr dirty="0">
              <a:latin typeface="Gill Sans MT" panose="020B0502020104020203" pitchFamily="34" charset="77"/>
            </a:endParaRPr>
          </a:p>
        </p:txBody>
      </p:sp>
      <p:sp>
        <p:nvSpPr>
          <p:cNvPr id="137" name="lift"/>
          <p:cNvSpPr txBox="1"/>
          <p:nvPr/>
        </p:nvSpPr>
        <p:spPr>
          <a:xfrm>
            <a:off x="5252722" y="5829370"/>
            <a:ext cx="261610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meadow</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682708" y="1629310"/>
            <a:ext cx="9105058" cy="15799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9600" dirty="0">
                <a:latin typeface="Futura Medium" panose="020B0602020204020303" pitchFamily="34" charset="-79"/>
                <a:cs typeface="Futura Medium" panose="020B0602020204020303" pitchFamily="34" charset="-79"/>
              </a:rPr>
              <a:t>breathtaking</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49163" y="5901922"/>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obsolete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8E830EA1-18E6-BDBD-B8FA-11E47775E467}"/>
              </a:ext>
            </a:extLst>
          </p:cNvPr>
          <p:cNvPicPr>
            <a:picLocks noChangeAspect="1"/>
          </p:cNvPicPr>
          <p:nvPr/>
        </p:nvPicPr>
        <p:blipFill>
          <a:blip r:embed="rId4"/>
          <a:stretch>
            <a:fillRect/>
          </a:stretch>
        </p:blipFill>
        <p:spPr>
          <a:xfrm>
            <a:off x="9206059" y="692395"/>
            <a:ext cx="2893684" cy="2893684"/>
          </a:xfrm>
          <a:prstGeom prst="rect">
            <a:avLst/>
          </a:prstGeom>
        </p:spPr>
      </p:pic>
      <p:pic>
        <p:nvPicPr>
          <p:cNvPr id="4" name="Picture 3">
            <a:extLst>
              <a:ext uri="{FF2B5EF4-FFF2-40B4-BE49-F238E27FC236}">
                <a16:creationId xmlns:a16="http://schemas.microsoft.com/office/drawing/2014/main" id="{68F688A5-BDF5-5F60-752A-81338C2D0F9B}"/>
              </a:ext>
            </a:extLst>
          </p:cNvPr>
          <p:cNvPicPr>
            <a:picLocks noChangeAspect="1"/>
          </p:cNvPicPr>
          <p:nvPr/>
        </p:nvPicPr>
        <p:blipFill>
          <a:blip r:embed="rId5"/>
          <a:stretch>
            <a:fillRect/>
          </a:stretch>
        </p:blipFill>
        <p:spPr>
          <a:xfrm>
            <a:off x="682708" y="5936921"/>
            <a:ext cx="2825996" cy="2825996"/>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455978"/>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polite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254545" y="5679431"/>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scatter</a:t>
            </a:r>
            <a:endParaRPr sz="115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9ECF4CF3-E5FB-1CFA-0315-D0B2DA8C1130}"/>
              </a:ext>
            </a:extLst>
          </p:cNvPr>
          <p:cNvPicPr>
            <a:picLocks noChangeAspect="1"/>
          </p:cNvPicPr>
          <p:nvPr/>
        </p:nvPicPr>
        <p:blipFill>
          <a:blip r:embed="rId4"/>
          <a:stretch>
            <a:fillRect/>
          </a:stretch>
        </p:blipFill>
        <p:spPr>
          <a:xfrm>
            <a:off x="8772189" y="634962"/>
            <a:ext cx="3251200" cy="3251200"/>
          </a:xfrm>
          <a:prstGeom prst="rect">
            <a:avLst/>
          </a:prstGeom>
        </p:spPr>
      </p:pic>
      <p:pic>
        <p:nvPicPr>
          <p:cNvPr id="4" name="Picture 3">
            <a:extLst>
              <a:ext uri="{FF2B5EF4-FFF2-40B4-BE49-F238E27FC236}">
                <a16:creationId xmlns:a16="http://schemas.microsoft.com/office/drawing/2014/main" id="{7BD1F728-72B4-0AE8-BADA-92CF9DB1363B}"/>
              </a:ext>
            </a:extLst>
          </p:cNvPr>
          <p:cNvPicPr>
            <a:picLocks noChangeAspect="1"/>
          </p:cNvPicPr>
          <p:nvPr/>
        </p:nvPicPr>
        <p:blipFill>
          <a:blip r:embed="rId5"/>
          <a:stretch>
            <a:fillRect/>
          </a:stretch>
        </p:blipFill>
        <p:spPr>
          <a:xfrm>
            <a:off x="308911" y="5665657"/>
            <a:ext cx="3571234" cy="3571234"/>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4628399" y="3418118"/>
            <a:ext cx="386484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breathtaking</a:t>
            </a:r>
            <a:endParaRPr b="1" dirty="0">
              <a:latin typeface="Gill Sans MT" panose="020B0502020104020203" pitchFamily="34" charset="77"/>
              <a:sym typeface="American Typewriter"/>
            </a:endParaRPr>
          </a:p>
        </p:txBody>
      </p:sp>
      <p:sp>
        <p:nvSpPr>
          <p:cNvPr id="140" name="tolerate"/>
          <p:cNvSpPr txBox="1"/>
          <p:nvPr/>
        </p:nvSpPr>
        <p:spPr>
          <a:xfrm>
            <a:off x="5728048" y="2522165"/>
            <a:ext cx="166552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bleak</a:t>
            </a:r>
            <a:endParaRPr dirty="0">
              <a:latin typeface="Gill Sans MT" panose="020B0502020104020203" pitchFamily="34" charset="77"/>
            </a:endParaRPr>
          </a:p>
        </p:txBody>
      </p:sp>
      <p:sp>
        <p:nvSpPr>
          <p:cNvPr id="141" name="fixation"/>
          <p:cNvSpPr txBox="1"/>
          <p:nvPr/>
        </p:nvSpPr>
        <p:spPr>
          <a:xfrm>
            <a:off x="5259982" y="4280417"/>
            <a:ext cx="260167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obsolete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610415" y="5188117"/>
            <a:ext cx="17841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polite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424482" y="5996646"/>
            <a:ext cx="215603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scatter</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93087" y="1309202"/>
            <a:ext cx="263213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discuss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70643" y="4151052"/>
            <a:ext cx="670592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people discuss something, they talk about it, often in order to reach a decision.</a:t>
            </a:r>
          </a:p>
        </p:txBody>
      </p:sp>
      <p:sp>
        <p:nvSpPr>
          <p:cNvPr id="155" name="The was a tear in Freddie’s new school jumper."/>
          <p:cNvSpPr txBox="1"/>
          <p:nvPr/>
        </p:nvSpPr>
        <p:spPr>
          <a:xfrm>
            <a:off x="0" y="6500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were asked to </a:t>
            </a:r>
            <a:r>
              <a:rPr lang="en-GB" b="1" dirty="0"/>
              <a:t>discuss</a:t>
            </a:r>
            <a:r>
              <a:rPr lang="en-GB" dirty="0"/>
              <a:t> the book.</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dis-cuss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10071173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debate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plus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thoroughly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confer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constructively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6" name="Picture 5">
            <a:extLst>
              <a:ext uri="{FF2B5EF4-FFF2-40B4-BE49-F238E27FC236}">
                <a16:creationId xmlns:a16="http://schemas.microsoft.com/office/drawing/2014/main" id="{752192CC-89F3-FCCA-5BCC-8FF23072D89D}"/>
              </a:ext>
            </a:extLst>
          </p:cNvPr>
          <p:cNvPicPr>
            <a:picLocks noChangeAspect="1"/>
          </p:cNvPicPr>
          <p:nvPr/>
        </p:nvPicPr>
        <p:blipFill>
          <a:blip r:embed="rId3"/>
          <a:stretch>
            <a:fillRect/>
          </a:stretch>
        </p:blipFill>
        <p:spPr>
          <a:xfrm>
            <a:off x="8517230" y="2877194"/>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15772" y="1309202"/>
            <a:ext cx="318677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applause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466394"/>
            <a:ext cx="6320488" cy="15799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Applause is the noise made by a group of people clapping their hands to show approval.</a:t>
            </a:r>
          </a:p>
        </p:txBody>
      </p:sp>
      <p:sp>
        <p:nvSpPr>
          <p:cNvPr id="155" name="The was a tear in Freddie’s new school jumper."/>
          <p:cNvSpPr txBox="1"/>
          <p:nvPr/>
        </p:nvSpPr>
        <p:spPr>
          <a:xfrm>
            <a:off x="0" y="663011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gave a round of </a:t>
            </a:r>
            <a:r>
              <a:rPr lang="en-GB" b="1" dirty="0"/>
              <a:t>applause</a:t>
            </a:r>
            <a:r>
              <a:rPr lang="en-GB" dirty="0"/>
              <a:t> after the presentation.</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ap-plause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321412067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praise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blame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because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ovation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criticism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clause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receive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7BBD8EF5-7BD7-C19B-6794-5D3822709B5B}"/>
              </a:ext>
            </a:extLst>
          </p:cNvPr>
          <p:cNvPicPr>
            <a:picLocks noChangeAspect="1"/>
          </p:cNvPicPr>
          <p:nvPr/>
        </p:nvPicPr>
        <p:blipFill>
          <a:blip r:embed="rId3"/>
          <a:stretch>
            <a:fillRect/>
          </a:stretch>
        </p:blipFill>
        <p:spPr>
          <a:xfrm>
            <a:off x="8687806" y="2737577"/>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56773" y="1339979"/>
            <a:ext cx="2104743"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lower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233360"/>
            <a:ext cx="655420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lower something, you make it less in amount, degree, value, or quality.</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James asked the class to </a:t>
            </a:r>
            <a:r>
              <a:rPr lang="en-GB" b="1" dirty="0"/>
              <a:t>lower</a:t>
            </a:r>
            <a:r>
              <a:rPr lang="en-GB" dirty="0"/>
              <a:t> their voices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low-er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68282736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under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increased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reduced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higher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2C73C497-D85D-F532-EAC1-42637519C77E}"/>
              </a:ext>
            </a:extLst>
          </p:cNvPr>
          <p:cNvPicPr>
            <a:picLocks noChangeAspect="1"/>
          </p:cNvPicPr>
          <p:nvPr/>
        </p:nvPicPr>
        <p:blipFill>
          <a:blip r:embed="rId4"/>
          <a:stretch>
            <a:fillRect/>
          </a:stretch>
        </p:blipFill>
        <p:spPr>
          <a:xfrm>
            <a:off x="8655032" y="2746746"/>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25152" y="1309202"/>
            <a:ext cx="256801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honest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40971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Lin asked the class to give </a:t>
            </a:r>
            <a:r>
              <a:rPr lang="en-GB" sz="4000" b="1" dirty="0">
                <a:latin typeface="Gill Sans MT" panose="020B0502020104020203" pitchFamily="34" charset="77"/>
              </a:rPr>
              <a:t>honest</a:t>
            </a:r>
            <a:r>
              <a:rPr lang="en-GB" sz="4000" dirty="0">
                <a:latin typeface="Gill Sans MT" panose="020B0502020104020203" pitchFamily="34" charset="77"/>
              </a:rPr>
              <a:t> reviews.</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hon-est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23934348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genuine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deceptive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sincere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devious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CBD45916-FE03-20B3-A1B0-CEC7766E77B1}"/>
              </a:ext>
            </a:extLst>
          </p:cNvPr>
          <p:cNvPicPr>
            <a:picLocks noChangeAspect="1"/>
          </p:cNvPicPr>
          <p:nvPr/>
        </p:nvPicPr>
        <p:blipFill>
          <a:blip r:embed="rId4"/>
          <a:stretch>
            <a:fillRect/>
          </a:stretch>
        </p:blipFill>
        <p:spPr>
          <a:xfrm>
            <a:off x="8685992" y="2845797"/>
            <a:ext cx="3251200" cy="3251200"/>
          </a:xfrm>
          <a:prstGeom prst="rect">
            <a:avLst/>
          </a:prstGeom>
        </p:spPr>
      </p:pic>
      <p:sp>
        <p:nvSpPr>
          <p:cNvPr id="4" name="TextBox 3">
            <a:extLst>
              <a:ext uri="{FF2B5EF4-FFF2-40B4-BE49-F238E27FC236}">
                <a16:creationId xmlns:a16="http://schemas.microsoft.com/office/drawing/2014/main" id="{24732D28-057B-351F-708A-58BAF42CEE39}"/>
              </a:ext>
            </a:extLst>
          </p:cNvPr>
          <p:cNvSpPr txBox="1"/>
          <p:nvPr/>
        </p:nvSpPr>
        <p:spPr>
          <a:xfrm>
            <a:off x="819150" y="4080878"/>
            <a:ext cx="6415939"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describe someone as honest, you mean that they always tell the truth.</a:t>
            </a:r>
          </a:p>
        </p:txBody>
      </p:sp>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06165" y="1309202"/>
            <a:ext cx="320600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meadow</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813077" y="4234631"/>
            <a:ext cx="6215931"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meadow is a field which has grass and flowers growing in it.</a:t>
            </a:r>
          </a:p>
        </p:txBody>
      </p:sp>
      <p:sp>
        <p:nvSpPr>
          <p:cNvPr id="155" name="The was a tear in Freddie’s new school jumper."/>
          <p:cNvSpPr txBox="1"/>
          <p:nvPr/>
        </p:nvSpPr>
        <p:spPr>
          <a:xfrm>
            <a:off x="5112" y="656142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each painted a </a:t>
            </a:r>
            <a:r>
              <a:rPr lang="en-GB" sz="4000" b="1" dirty="0">
                <a:latin typeface="Gill Sans MT" panose="020B0502020104020203" pitchFamily="34" charset="77"/>
              </a:rPr>
              <a:t>meadow</a:t>
            </a:r>
            <a:r>
              <a:rPr lang="en-GB" sz="4000" dirty="0">
                <a:latin typeface="Gill Sans MT" panose="020B0502020104020203" pitchFamily="34" charset="77"/>
              </a:rPr>
              <a:t> in art.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(mead-ow)</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07041720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grassland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green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prairie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peaceful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D948974F-CFEB-1976-E994-B654C3EEF389}"/>
              </a:ext>
            </a:extLst>
          </p:cNvPr>
          <p:cNvPicPr>
            <a:picLocks noChangeAspect="1"/>
          </p:cNvPicPr>
          <p:nvPr/>
        </p:nvPicPr>
        <p:blipFill>
          <a:blip r:embed="rId4"/>
          <a:stretch>
            <a:fillRect/>
          </a:stretch>
        </p:blipFill>
        <p:spPr>
          <a:xfrm>
            <a:off x="8711712" y="2877194"/>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29226</TotalTime>
  <Words>1249</Words>
  <Application>Microsoft Macintosh PowerPoint</Application>
  <PresentationFormat>Custom</PresentationFormat>
  <Paragraphs>345</Paragraphs>
  <Slides>31</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672</cp:revision>
  <dcterms:modified xsi:type="dcterms:W3CDTF">2024-10-08T06:32:24Z</dcterms:modified>
</cp:coreProperties>
</file>